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64" r:id="rId4"/>
    <p:sldId id="271" r:id="rId5"/>
    <p:sldId id="267" r:id="rId6"/>
    <p:sldId id="265" r:id="rId7"/>
    <p:sldId id="266" r:id="rId8"/>
    <p:sldId id="269" r:id="rId9"/>
    <p:sldId id="270" r:id="rId10"/>
  </p:sldIdLst>
  <p:sldSz cx="18288000" cy="10287000"/>
  <p:notesSz cx="6858000" cy="9144000"/>
  <p:embeddedFontLst>
    <p:embeddedFont>
      <p:font typeface="Gotham" panose="020B0604020202020204" charset="0"/>
      <p:regular r:id="rId11"/>
    </p:embeddedFont>
    <p:embeddedFont>
      <p:font typeface="Helvetica Now" panose="020B0604020202020204" charset="0"/>
      <p:regular r:id="rId1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 autoAdjust="0"/>
    <p:restoredTop sz="94626" autoAdjust="0"/>
  </p:normalViewPr>
  <p:slideViewPr>
    <p:cSldViewPr>
      <p:cViewPr varScale="1">
        <p:scale>
          <a:sx n="50" d="100"/>
          <a:sy n="50" d="100"/>
        </p:scale>
        <p:origin x="72" y="1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3/20/2026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3/20/2026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3/20/2026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38716" y="2650037"/>
            <a:ext cx="6810568" cy="41487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517"/>
              </a:lnSpc>
            </a:pPr>
            <a:r>
              <a:rPr lang="en-US" sz="21798">
                <a:solidFill>
                  <a:srgbClr val="000000"/>
                </a:solidFill>
                <a:latin typeface="Gotham"/>
                <a:ea typeface="Gotham"/>
                <a:cs typeface="Gotham"/>
                <a:sym typeface="Gotham"/>
              </a:rPr>
              <a:t>OOH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387661" y="1111158"/>
            <a:ext cx="8439183" cy="31255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36"/>
              </a:lnSpc>
              <a:spcBef>
                <a:spcPct val="0"/>
              </a:spcBef>
            </a:pPr>
            <a:r>
              <a:rPr lang="en-US" sz="4312">
                <a:solidFill>
                  <a:srgbClr val="000000"/>
                </a:solidFill>
                <a:latin typeface="Gotham"/>
                <a:ea typeface="Gotham"/>
                <a:cs typeface="Gotham"/>
                <a:sym typeface="Gotham"/>
              </a:rPr>
              <a:t>Captions word limit:</a:t>
            </a:r>
          </a:p>
          <a:p>
            <a:pPr algn="ctr">
              <a:lnSpc>
                <a:spcPts val="6036"/>
              </a:lnSpc>
              <a:spcBef>
                <a:spcPct val="0"/>
              </a:spcBef>
            </a:pPr>
            <a:r>
              <a:rPr lang="en-US" sz="4312">
                <a:solidFill>
                  <a:srgbClr val="000000"/>
                </a:solidFill>
                <a:latin typeface="Gotham"/>
                <a:ea typeface="Gotham"/>
                <a:cs typeface="Gotham"/>
                <a:sym typeface="Gotham"/>
              </a:rPr>
              <a:t>Primary text: 125 characters</a:t>
            </a:r>
          </a:p>
          <a:p>
            <a:pPr algn="ctr">
              <a:lnSpc>
                <a:spcPts val="6036"/>
              </a:lnSpc>
              <a:spcBef>
                <a:spcPct val="0"/>
              </a:spcBef>
            </a:pPr>
            <a:r>
              <a:rPr lang="en-US" sz="4312">
                <a:solidFill>
                  <a:srgbClr val="000000"/>
                </a:solidFill>
                <a:latin typeface="Gotham"/>
                <a:ea typeface="Gotham"/>
                <a:cs typeface="Gotham"/>
                <a:sym typeface="Gotham"/>
              </a:rPr>
              <a:t>Headline: 40 characters</a:t>
            </a:r>
          </a:p>
          <a:p>
            <a:pPr algn="ctr">
              <a:lnSpc>
                <a:spcPts val="6036"/>
              </a:lnSpc>
              <a:spcBef>
                <a:spcPct val="0"/>
              </a:spcBef>
            </a:pPr>
            <a:r>
              <a:rPr lang="en-US" sz="4312">
                <a:solidFill>
                  <a:srgbClr val="000000"/>
                </a:solidFill>
                <a:latin typeface="Gotham"/>
                <a:ea typeface="Gotham"/>
                <a:cs typeface="Gotham"/>
                <a:sym typeface="Gotham"/>
              </a:rPr>
              <a:t>CTA</a:t>
            </a:r>
          </a:p>
        </p:txBody>
      </p:sp>
      <p:sp>
        <p:nvSpPr>
          <p:cNvPr id="3" name="Freeform 3"/>
          <p:cNvSpPr/>
          <p:nvPr/>
        </p:nvSpPr>
        <p:spPr>
          <a:xfrm>
            <a:off x="3742472" y="4413725"/>
            <a:ext cx="10272111" cy="4273359"/>
          </a:xfrm>
          <a:custGeom>
            <a:avLst/>
            <a:gdLst/>
            <a:ahLst/>
            <a:cxnLst/>
            <a:rect l="l" t="t" r="r" b="b"/>
            <a:pathLst>
              <a:path w="10272111" h="4273359">
                <a:moveTo>
                  <a:pt x="0" y="0"/>
                </a:moveTo>
                <a:lnTo>
                  <a:pt x="10272111" y="0"/>
                </a:lnTo>
                <a:lnTo>
                  <a:pt x="10272111" y="4273359"/>
                </a:lnTo>
                <a:lnTo>
                  <a:pt x="0" y="427335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620380" y="3571154"/>
            <a:ext cx="11047240" cy="23819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7567"/>
              </a:lnSpc>
            </a:pPr>
            <a:r>
              <a:rPr lang="en-US" sz="12548">
                <a:solidFill>
                  <a:srgbClr val="000000"/>
                </a:solidFill>
                <a:latin typeface="Gotham"/>
                <a:ea typeface="Gotham"/>
                <a:cs typeface="Gotham"/>
                <a:sym typeface="Gotham"/>
              </a:rPr>
              <a:t>Video Frames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CD48AD5-4FD3-3BEA-EE5F-EEC144741E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660836"/>
            <a:ext cx="4389500" cy="441998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E0A1EEE-4D76-89B1-3792-1079CECFC3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3600" y="660836"/>
            <a:ext cx="4397121" cy="438188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D640A04-9FE5-4650-EDF7-9243E5B91F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80421" y="637974"/>
            <a:ext cx="4404742" cy="440474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315AD89-B4FE-F850-DEB4-781D17B7DD9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95600" y="5524500"/>
            <a:ext cx="4374259" cy="435901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40A4F64-EB79-85F3-EDF6-F74DD6307F7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01000" y="5524500"/>
            <a:ext cx="4328535" cy="4366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13149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">
            <a:extLst>
              <a:ext uri="{FF2B5EF4-FFF2-40B4-BE49-F238E27FC236}">
                <a16:creationId xmlns:a16="http://schemas.microsoft.com/office/drawing/2014/main" id="{80F209EB-E8DC-4B34-338B-4942692C0069}"/>
              </a:ext>
            </a:extLst>
          </p:cNvPr>
          <p:cNvSpPr txBox="1"/>
          <p:nvPr/>
        </p:nvSpPr>
        <p:spPr>
          <a:xfrm>
            <a:off x="3657600" y="1333500"/>
            <a:ext cx="10972800" cy="64489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2800"/>
              </a:lnSpc>
              <a:spcBef>
                <a:spcPct val="0"/>
              </a:spcBef>
            </a:pPr>
            <a:r>
              <a:rPr lang="en-US" sz="2000" dirty="0">
                <a:solidFill>
                  <a:srgbClr val="000000"/>
                </a:solidFill>
                <a:latin typeface="Helvetica Now"/>
                <a:ea typeface="Helvetica Now"/>
                <a:cs typeface="Helvetica Now"/>
                <a:sym typeface="Helvetica Now"/>
              </a:rPr>
              <a:t>Primary Text: </a:t>
            </a:r>
          </a:p>
          <a:p>
            <a:pPr algn="l">
              <a:lnSpc>
                <a:spcPts val="2800"/>
              </a:lnSpc>
              <a:spcBef>
                <a:spcPct val="0"/>
              </a:spcBef>
            </a:pPr>
            <a:r>
              <a:rPr lang="en-US" sz="2000" dirty="0">
                <a:solidFill>
                  <a:srgbClr val="000000"/>
                </a:solidFill>
                <a:latin typeface="Helvetica Now"/>
                <a:ea typeface="Helvetica Now"/>
                <a:cs typeface="Helvetica Now"/>
                <a:sym typeface="Helvetica Now"/>
              </a:rPr>
              <a:t>Businesses need more flexibility to scale. Get up to 51 days* of interest-free credit period and an additional* line of credit with American Express® Platinum Corporate Card.</a:t>
            </a:r>
          </a:p>
          <a:p>
            <a:pPr algn="l">
              <a:lnSpc>
                <a:spcPts val="2800"/>
              </a:lnSpc>
              <a:spcBef>
                <a:spcPct val="0"/>
              </a:spcBef>
            </a:pPr>
            <a:endParaRPr lang="en-US" sz="2000" dirty="0">
              <a:solidFill>
                <a:srgbClr val="000000"/>
              </a:solidFill>
              <a:latin typeface="Helvetica Now"/>
              <a:ea typeface="Helvetica Now"/>
              <a:cs typeface="Helvetica Now"/>
              <a:sym typeface="Helvetica Now"/>
            </a:endParaRPr>
          </a:p>
          <a:p>
            <a:pPr>
              <a:lnSpc>
                <a:spcPts val="2800"/>
              </a:lnSpc>
              <a:spcBef>
                <a:spcPct val="0"/>
              </a:spcBef>
            </a:pPr>
            <a:r>
              <a:rPr lang="en-US" sz="2000" dirty="0">
                <a:solidFill>
                  <a:srgbClr val="000000"/>
                </a:solidFill>
                <a:latin typeface="Helvetica Now"/>
                <a:ea typeface="Helvetica Now"/>
                <a:cs typeface="Helvetica Now"/>
                <a:sym typeface="Helvetica Now"/>
              </a:rPr>
              <a:t>✔️ Access to 30+ Centurion® Lounges and 1,550 partner lounges worldwide</a:t>
            </a:r>
          </a:p>
          <a:p>
            <a:pPr>
              <a:lnSpc>
                <a:spcPts val="2800"/>
              </a:lnSpc>
              <a:spcBef>
                <a:spcPct val="0"/>
              </a:spcBef>
            </a:pPr>
            <a:r>
              <a:rPr lang="en-US" sz="2000" dirty="0">
                <a:solidFill>
                  <a:srgbClr val="000000"/>
                </a:solidFill>
                <a:latin typeface="Helvetica Now"/>
                <a:ea typeface="Helvetica Now"/>
                <a:cs typeface="Helvetica Now"/>
                <a:sym typeface="Helvetica Now"/>
              </a:rPr>
              <a:t>✔️ Your choice of Welcome Gift worth up to ₹35,000*</a:t>
            </a:r>
          </a:p>
          <a:p>
            <a:pPr>
              <a:lnSpc>
                <a:spcPts val="2800"/>
              </a:lnSpc>
              <a:spcBef>
                <a:spcPct val="0"/>
              </a:spcBef>
            </a:pPr>
            <a:r>
              <a:rPr lang="en-US" sz="2000" dirty="0">
                <a:solidFill>
                  <a:srgbClr val="000000"/>
                </a:solidFill>
                <a:latin typeface="Helvetica Now"/>
                <a:ea typeface="Helvetica Now"/>
                <a:cs typeface="Helvetica Now"/>
                <a:sym typeface="Helvetica Now"/>
              </a:rPr>
              <a:t>✔️ An additional* line of credit</a:t>
            </a:r>
          </a:p>
          <a:p>
            <a:pPr>
              <a:lnSpc>
                <a:spcPts val="2800"/>
              </a:lnSpc>
              <a:spcBef>
                <a:spcPct val="0"/>
              </a:spcBef>
            </a:pPr>
            <a:r>
              <a:rPr lang="en-US" sz="2000" dirty="0">
                <a:solidFill>
                  <a:srgbClr val="000000"/>
                </a:solidFill>
                <a:latin typeface="Helvetica Now"/>
                <a:ea typeface="Helvetica Now"/>
                <a:cs typeface="Helvetica Now"/>
                <a:sym typeface="Helvetica Now"/>
              </a:rPr>
              <a:t>✔️ Up to 51 days* of interest-free credit period</a:t>
            </a:r>
          </a:p>
          <a:p>
            <a:pPr>
              <a:lnSpc>
                <a:spcPts val="2800"/>
              </a:lnSpc>
              <a:spcBef>
                <a:spcPct val="0"/>
              </a:spcBef>
            </a:pPr>
            <a:r>
              <a:rPr lang="en-US" sz="2000" dirty="0">
                <a:solidFill>
                  <a:srgbClr val="000000"/>
                </a:solidFill>
                <a:latin typeface="Helvetica Now"/>
                <a:ea typeface="Helvetica Now"/>
                <a:cs typeface="Helvetica Now"/>
                <a:sym typeface="Helvetica Now"/>
              </a:rPr>
              <a:t>✔️ 5X Rewards points on 200+ e-vouchers like MakeMyTrip, Flipkart, Myntra and more via </a:t>
            </a:r>
            <a:r>
              <a:rPr lang="en-US" sz="2000" dirty="0" err="1">
                <a:solidFill>
                  <a:srgbClr val="000000"/>
                </a:solidFill>
                <a:latin typeface="Helvetica Now"/>
                <a:ea typeface="Helvetica Now"/>
                <a:cs typeface="Helvetica Now"/>
                <a:sym typeface="Helvetica Now"/>
              </a:rPr>
              <a:t>ShopWise</a:t>
            </a:r>
            <a:endParaRPr lang="en-US" sz="2000" dirty="0">
              <a:solidFill>
                <a:srgbClr val="000000"/>
              </a:solidFill>
              <a:latin typeface="Helvetica Now"/>
              <a:ea typeface="Helvetica Now"/>
              <a:cs typeface="Helvetica Now"/>
              <a:sym typeface="Helvetica Now"/>
            </a:endParaRPr>
          </a:p>
          <a:p>
            <a:pPr>
              <a:lnSpc>
                <a:spcPts val="2800"/>
              </a:lnSpc>
              <a:spcBef>
                <a:spcPct val="0"/>
              </a:spcBef>
            </a:pPr>
            <a:r>
              <a:rPr lang="en-US" sz="2000" dirty="0">
                <a:solidFill>
                  <a:srgbClr val="000000"/>
                </a:solidFill>
                <a:latin typeface="Helvetica Now"/>
                <a:ea typeface="Helvetica Now"/>
                <a:cs typeface="Helvetica Now"/>
                <a:sym typeface="Helvetica Now"/>
              </a:rPr>
              <a:t>✔️ 2X Rewards points on Air India app and website</a:t>
            </a:r>
          </a:p>
          <a:p>
            <a:pPr>
              <a:lnSpc>
                <a:spcPts val="2800"/>
              </a:lnSpc>
              <a:spcBef>
                <a:spcPct val="0"/>
              </a:spcBef>
            </a:pPr>
            <a:r>
              <a:rPr lang="en-US" sz="2000" dirty="0">
                <a:solidFill>
                  <a:srgbClr val="000000"/>
                </a:solidFill>
                <a:latin typeface="Helvetica Now"/>
                <a:ea typeface="Helvetica Now"/>
                <a:cs typeface="Helvetica Now"/>
                <a:sym typeface="Helvetica Now"/>
              </a:rPr>
              <a:t>✔️ Earn Membership Rewards® points on business spends</a:t>
            </a:r>
          </a:p>
          <a:p>
            <a:pPr>
              <a:lnSpc>
                <a:spcPts val="2800"/>
              </a:lnSpc>
              <a:spcBef>
                <a:spcPct val="0"/>
              </a:spcBef>
            </a:pPr>
            <a:endParaRPr lang="en-US" sz="2000" dirty="0">
              <a:solidFill>
                <a:srgbClr val="000000"/>
              </a:solidFill>
              <a:latin typeface="Helvetica Now"/>
              <a:ea typeface="Helvetica Now"/>
              <a:cs typeface="Helvetica Now"/>
              <a:sym typeface="Helvetica Now"/>
            </a:endParaRPr>
          </a:p>
          <a:p>
            <a:pPr algn="l">
              <a:lnSpc>
                <a:spcPts val="2800"/>
              </a:lnSpc>
              <a:spcBef>
                <a:spcPct val="0"/>
              </a:spcBef>
            </a:pPr>
            <a:endParaRPr lang="en-US" sz="2000" dirty="0">
              <a:solidFill>
                <a:srgbClr val="000000"/>
              </a:solidFill>
              <a:latin typeface="Helvetica Now"/>
              <a:ea typeface="Helvetica Now"/>
              <a:cs typeface="Helvetica Now"/>
              <a:sym typeface="Helvetica Now"/>
            </a:endParaRPr>
          </a:p>
          <a:p>
            <a:pPr algn="l">
              <a:lnSpc>
                <a:spcPts val="2800"/>
              </a:lnSpc>
              <a:spcBef>
                <a:spcPct val="0"/>
              </a:spcBef>
            </a:pPr>
            <a:r>
              <a:rPr lang="en-US" sz="2000" dirty="0">
                <a:solidFill>
                  <a:srgbClr val="000000"/>
                </a:solidFill>
                <a:latin typeface="Helvetica Now"/>
                <a:ea typeface="Helvetica Now"/>
                <a:cs typeface="Helvetica Now"/>
                <a:sym typeface="Helvetica Now"/>
              </a:rPr>
              <a:t>Apply for the American Express® Platinum Corporate Card today.</a:t>
            </a:r>
          </a:p>
          <a:p>
            <a:pPr algn="l">
              <a:lnSpc>
                <a:spcPts val="2800"/>
              </a:lnSpc>
              <a:spcBef>
                <a:spcPct val="0"/>
              </a:spcBef>
            </a:pPr>
            <a:endParaRPr lang="en-US" sz="2000" dirty="0">
              <a:solidFill>
                <a:srgbClr val="000000"/>
              </a:solidFill>
              <a:latin typeface="Helvetica Now"/>
              <a:ea typeface="Helvetica Now"/>
              <a:cs typeface="Helvetica Now"/>
              <a:sym typeface="Helvetica Now"/>
            </a:endParaRPr>
          </a:p>
          <a:p>
            <a:pPr algn="l">
              <a:lnSpc>
                <a:spcPts val="2800"/>
              </a:lnSpc>
              <a:spcBef>
                <a:spcPct val="0"/>
              </a:spcBef>
            </a:pPr>
            <a:r>
              <a:rPr lang="en-US" sz="2000" dirty="0">
                <a:solidFill>
                  <a:srgbClr val="000000"/>
                </a:solidFill>
                <a:latin typeface="Helvetica Now"/>
                <a:ea typeface="Helvetica Now"/>
                <a:cs typeface="Helvetica Now"/>
                <a:sym typeface="Helvetica Now"/>
              </a:rPr>
              <a:t>Headline: Payment flexibility</a:t>
            </a:r>
          </a:p>
          <a:p>
            <a:pPr algn="l">
              <a:lnSpc>
                <a:spcPts val="2800"/>
              </a:lnSpc>
              <a:spcBef>
                <a:spcPct val="0"/>
              </a:spcBef>
            </a:pPr>
            <a:r>
              <a:rPr lang="en-US" sz="2000" dirty="0">
                <a:solidFill>
                  <a:srgbClr val="000000"/>
                </a:solidFill>
                <a:latin typeface="Helvetica Now"/>
                <a:ea typeface="Helvetica Now"/>
                <a:cs typeface="Helvetica Now"/>
                <a:sym typeface="Helvetica Now"/>
              </a:rPr>
              <a:t>Description: Business Needs More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AA2A0D5-9D89-FD0D-F53F-4A7BB7A894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419100"/>
            <a:ext cx="4451907" cy="44196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32CD99E-1E2A-CD0A-309C-DDF34AB77C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7252" y="419100"/>
            <a:ext cx="4484404" cy="44196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FFE133D-8F0A-51B3-CA16-AC51A42353B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523001" y="426720"/>
            <a:ext cx="4438984" cy="44196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1651D87E-6F06-9E7A-440C-41DBA7DA7D0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75798" y="5280210"/>
            <a:ext cx="4600217" cy="458007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75F7C990-088F-73DB-5BBC-4E3F961D78F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39201" y="5280211"/>
            <a:ext cx="4600218" cy="4606934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295400" y="1257300"/>
            <a:ext cx="14924137" cy="680801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2800"/>
              </a:lnSpc>
              <a:spcBef>
                <a:spcPct val="0"/>
              </a:spcBef>
            </a:pPr>
            <a:r>
              <a:rPr lang="en-US" sz="2000" dirty="0">
                <a:solidFill>
                  <a:srgbClr val="000000"/>
                </a:solidFill>
                <a:latin typeface="Helvetica Now"/>
                <a:ea typeface="Helvetica Now"/>
                <a:cs typeface="Helvetica Now"/>
                <a:sym typeface="Helvetica Now"/>
              </a:rPr>
              <a:t>Primary Text: </a:t>
            </a:r>
          </a:p>
          <a:p>
            <a:pPr algn="l">
              <a:lnSpc>
                <a:spcPts val="2800"/>
              </a:lnSpc>
              <a:spcBef>
                <a:spcPct val="0"/>
              </a:spcBef>
            </a:pPr>
            <a:r>
              <a:rPr lang="en-US" sz="2000" dirty="0">
                <a:solidFill>
                  <a:srgbClr val="000000"/>
                </a:solidFill>
                <a:latin typeface="Helvetica Now"/>
                <a:ea typeface="Helvetica Now"/>
                <a:cs typeface="Helvetica Now"/>
                <a:sym typeface="Helvetica Now"/>
              </a:rPr>
              <a:t>Every business needs the comfort to set the pace before the next big move..</a:t>
            </a:r>
          </a:p>
          <a:p>
            <a:pPr algn="l">
              <a:lnSpc>
                <a:spcPts val="2800"/>
              </a:lnSpc>
              <a:spcBef>
                <a:spcPct val="0"/>
              </a:spcBef>
            </a:pPr>
            <a:endParaRPr lang="en-US" sz="2000" dirty="0">
              <a:solidFill>
                <a:srgbClr val="000000"/>
              </a:solidFill>
              <a:latin typeface="Helvetica Now"/>
              <a:ea typeface="Helvetica Now"/>
              <a:cs typeface="Helvetica Now"/>
              <a:sym typeface="Helvetica Now"/>
            </a:endParaRPr>
          </a:p>
          <a:p>
            <a:pPr algn="l">
              <a:lnSpc>
                <a:spcPts val="2800"/>
              </a:lnSpc>
              <a:spcBef>
                <a:spcPct val="0"/>
              </a:spcBef>
            </a:pPr>
            <a:r>
              <a:rPr lang="en-US" sz="2000" dirty="0">
                <a:solidFill>
                  <a:srgbClr val="000000"/>
                </a:solidFill>
                <a:latin typeface="Helvetica Now"/>
                <a:ea typeface="Helvetica Now"/>
                <a:cs typeface="Helvetica Now"/>
                <a:sym typeface="Helvetica Now"/>
              </a:rPr>
              <a:t>What’s more to keep your business moving forward?</a:t>
            </a:r>
          </a:p>
          <a:p>
            <a:pPr algn="l">
              <a:lnSpc>
                <a:spcPts val="2800"/>
              </a:lnSpc>
              <a:spcBef>
                <a:spcPct val="0"/>
              </a:spcBef>
            </a:pPr>
            <a:endParaRPr lang="en-US" sz="2000" dirty="0">
              <a:solidFill>
                <a:srgbClr val="000000"/>
              </a:solidFill>
              <a:latin typeface="Helvetica Now"/>
              <a:ea typeface="Helvetica Now"/>
              <a:cs typeface="Helvetica Now"/>
              <a:sym typeface="Helvetica Now"/>
            </a:endParaRPr>
          </a:p>
          <a:p>
            <a:pPr>
              <a:lnSpc>
                <a:spcPts val="2800"/>
              </a:lnSpc>
              <a:spcBef>
                <a:spcPct val="0"/>
              </a:spcBef>
            </a:pPr>
            <a:r>
              <a:rPr lang="en-US" sz="2000" dirty="0">
                <a:solidFill>
                  <a:srgbClr val="000000"/>
                </a:solidFill>
                <a:latin typeface="Helvetica Now"/>
                <a:ea typeface="Helvetica Now"/>
                <a:cs typeface="Helvetica Now"/>
                <a:sym typeface="Helvetica Now"/>
              </a:rPr>
              <a:t>✔️ Enjoy access to 30+ Centurion® Lounges and 1,550 partner lounges worldwide with American Express(R) Platinum Corporate Card </a:t>
            </a:r>
          </a:p>
          <a:p>
            <a:pPr>
              <a:lnSpc>
                <a:spcPts val="2800"/>
              </a:lnSpc>
              <a:spcBef>
                <a:spcPct val="0"/>
              </a:spcBef>
            </a:pPr>
            <a:r>
              <a:rPr lang="en-US" sz="2000" dirty="0">
                <a:solidFill>
                  <a:srgbClr val="000000"/>
                </a:solidFill>
                <a:latin typeface="Helvetica Now"/>
                <a:ea typeface="Helvetica Now"/>
                <a:cs typeface="Helvetica Now"/>
                <a:sym typeface="Helvetica Now"/>
              </a:rPr>
              <a:t>✔️ Your choice of Welcome Gift worth up to ₹35,000*</a:t>
            </a:r>
          </a:p>
          <a:p>
            <a:pPr algn="l">
              <a:lnSpc>
                <a:spcPts val="2800"/>
              </a:lnSpc>
              <a:spcBef>
                <a:spcPct val="0"/>
              </a:spcBef>
            </a:pPr>
            <a:r>
              <a:rPr lang="en-US" sz="2000" dirty="0">
                <a:solidFill>
                  <a:srgbClr val="000000"/>
                </a:solidFill>
                <a:latin typeface="Helvetica Now"/>
                <a:ea typeface="Helvetica Now"/>
                <a:cs typeface="Helvetica Now"/>
                <a:sym typeface="Helvetica Now"/>
              </a:rPr>
              <a:t>✔️ 5X Membership Rewards® points on all eligible spends</a:t>
            </a:r>
          </a:p>
          <a:p>
            <a:pPr algn="l">
              <a:lnSpc>
                <a:spcPts val="2800"/>
              </a:lnSpc>
              <a:spcBef>
                <a:spcPct val="0"/>
              </a:spcBef>
            </a:pPr>
            <a:r>
              <a:rPr lang="en-US" sz="2000" dirty="0">
                <a:solidFill>
                  <a:srgbClr val="000000"/>
                </a:solidFill>
                <a:latin typeface="Helvetica Now"/>
                <a:ea typeface="Helvetica Now"/>
                <a:cs typeface="Helvetica Now"/>
                <a:sym typeface="Helvetica Now"/>
              </a:rPr>
              <a:t>✔️ An additional* line of credit</a:t>
            </a:r>
          </a:p>
          <a:p>
            <a:pPr algn="l">
              <a:lnSpc>
                <a:spcPts val="2800"/>
              </a:lnSpc>
              <a:spcBef>
                <a:spcPct val="0"/>
              </a:spcBef>
            </a:pPr>
            <a:r>
              <a:rPr lang="en-US" sz="2000" dirty="0">
                <a:solidFill>
                  <a:srgbClr val="000000"/>
                </a:solidFill>
                <a:latin typeface="Helvetica Now"/>
                <a:ea typeface="Helvetica Now"/>
                <a:cs typeface="Helvetica Now"/>
                <a:sym typeface="Helvetica Now"/>
              </a:rPr>
              <a:t>✔️ Up to 51 days* of interest-free credit period</a:t>
            </a:r>
          </a:p>
          <a:p>
            <a:pPr>
              <a:lnSpc>
                <a:spcPts val="2800"/>
              </a:lnSpc>
              <a:spcBef>
                <a:spcPct val="0"/>
              </a:spcBef>
            </a:pPr>
            <a:r>
              <a:rPr lang="en-US" sz="2000" dirty="0">
                <a:solidFill>
                  <a:srgbClr val="000000"/>
                </a:solidFill>
                <a:latin typeface="Helvetica Now"/>
                <a:ea typeface="Helvetica Now"/>
                <a:cs typeface="Helvetica Now"/>
                <a:sym typeface="Helvetica Now"/>
              </a:rPr>
              <a:t>✔️ 2X Rewards points on booking with Air India</a:t>
            </a:r>
          </a:p>
          <a:p>
            <a:pPr>
              <a:lnSpc>
                <a:spcPts val="2800"/>
              </a:lnSpc>
              <a:spcBef>
                <a:spcPct val="0"/>
              </a:spcBef>
            </a:pPr>
            <a:r>
              <a:rPr lang="en-US" sz="2000" dirty="0">
                <a:solidFill>
                  <a:srgbClr val="000000"/>
                </a:solidFill>
                <a:latin typeface="Helvetica Now"/>
                <a:ea typeface="Helvetica Now"/>
                <a:cs typeface="Helvetica Now"/>
                <a:sym typeface="Helvetica Now"/>
              </a:rPr>
              <a:t>✔️ 5X Rewards points on 200+ e-vouchers like MakeMyTrip, Flipkart, Myntra and more via </a:t>
            </a:r>
            <a:r>
              <a:rPr lang="en-US" sz="2000" dirty="0" err="1">
                <a:solidFill>
                  <a:srgbClr val="000000"/>
                </a:solidFill>
                <a:latin typeface="Helvetica Now"/>
                <a:ea typeface="Helvetica Now"/>
                <a:cs typeface="Helvetica Now"/>
                <a:sym typeface="Helvetica Now"/>
              </a:rPr>
              <a:t>ShopWise</a:t>
            </a:r>
            <a:endParaRPr lang="en-US" sz="2000" dirty="0">
              <a:solidFill>
                <a:srgbClr val="000000"/>
              </a:solidFill>
              <a:latin typeface="Helvetica Now"/>
              <a:ea typeface="Helvetica Now"/>
              <a:cs typeface="Helvetica Now"/>
              <a:sym typeface="Helvetica Now"/>
            </a:endParaRPr>
          </a:p>
          <a:p>
            <a:pPr algn="l">
              <a:lnSpc>
                <a:spcPts val="2800"/>
              </a:lnSpc>
              <a:spcBef>
                <a:spcPct val="0"/>
              </a:spcBef>
            </a:pPr>
            <a:endParaRPr lang="en-US" sz="2000" dirty="0">
              <a:solidFill>
                <a:srgbClr val="000000"/>
              </a:solidFill>
              <a:latin typeface="Helvetica Now"/>
              <a:ea typeface="Helvetica Now"/>
              <a:cs typeface="Helvetica Now"/>
              <a:sym typeface="Helvetica Now"/>
            </a:endParaRPr>
          </a:p>
          <a:p>
            <a:pPr algn="l">
              <a:lnSpc>
                <a:spcPts val="2800"/>
              </a:lnSpc>
              <a:spcBef>
                <a:spcPct val="0"/>
              </a:spcBef>
            </a:pPr>
            <a:endParaRPr lang="en-US" sz="2000" dirty="0">
              <a:solidFill>
                <a:srgbClr val="000000"/>
              </a:solidFill>
              <a:latin typeface="Helvetica Now"/>
              <a:ea typeface="Helvetica Now"/>
              <a:cs typeface="Helvetica Now"/>
              <a:sym typeface="Helvetica Now"/>
            </a:endParaRPr>
          </a:p>
          <a:p>
            <a:pPr algn="l">
              <a:lnSpc>
                <a:spcPts val="2800"/>
              </a:lnSpc>
              <a:spcBef>
                <a:spcPct val="0"/>
              </a:spcBef>
            </a:pPr>
            <a:r>
              <a:rPr lang="en-US" sz="2000" dirty="0">
                <a:solidFill>
                  <a:srgbClr val="000000"/>
                </a:solidFill>
                <a:latin typeface="Helvetica Now"/>
                <a:ea typeface="Helvetica Now"/>
                <a:cs typeface="Helvetica Now"/>
                <a:sym typeface="Helvetica Now"/>
              </a:rPr>
              <a:t>Apply for the American Express® Platinum Corporate Card today.</a:t>
            </a:r>
          </a:p>
          <a:p>
            <a:pPr algn="l">
              <a:lnSpc>
                <a:spcPts val="2800"/>
              </a:lnSpc>
              <a:spcBef>
                <a:spcPct val="0"/>
              </a:spcBef>
            </a:pPr>
            <a:endParaRPr lang="en-US" sz="2000" dirty="0">
              <a:solidFill>
                <a:srgbClr val="000000"/>
              </a:solidFill>
              <a:latin typeface="Helvetica Now"/>
              <a:ea typeface="Helvetica Now"/>
              <a:cs typeface="Helvetica Now"/>
              <a:sym typeface="Helvetica Now"/>
            </a:endParaRPr>
          </a:p>
          <a:p>
            <a:pPr algn="l">
              <a:lnSpc>
                <a:spcPts val="2800"/>
              </a:lnSpc>
              <a:spcBef>
                <a:spcPct val="0"/>
              </a:spcBef>
            </a:pPr>
            <a:r>
              <a:rPr lang="en-US" sz="2000" dirty="0">
                <a:solidFill>
                  <a:srgbClr val="000000"/>
                </a:solidFill>
                <a:latin typeface="Helvetica Now"/>
                <a:ea typeface="Helvetica Now"/>
                <a:cs typeface="Helvetica Now"/>
                <a:sym typeface="Helvetica Now"/>
              </a:rPr>
              <a:t>Headline: 30+ Centurion® Lounges</a:t>
            </a:r>
          </a:p>
          <a:p>
            <a:pPr>
              <a:lnSpc>
                <a:spcPts val="2800"/>
              </a:lnSpc>
              <a:spcBef>
                <a:spcPct val="0"/>
              </a:spcBef>
            </a:pPr>
            <a:r>
              <a:rPr lang="en-US" sz="2000" dirty="0">
                <a:solidFill>
                  <a:srgbClr val="000000"/>
                </a:solidFill>
                <a:latin typeface="Helvetica Now"/>
                <a:ea typeface="Helvetica Now"/>
                <a:cs typeface="Helvetica Now"/>
                <a:sym typeface="Helvetica Now"/>
              </a:rPr>
              <a:t>Description: Business Needs More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133600" y="862750"/>
            <a:ext cx="4255221" cy="4105490"/>
          </a:xfrm>
          <a:custGeom>
            <a:avLst/>
            <a:gdLst/>
            <a:ahLst/>
            <a:cxnLst/>
            <a:rect l="l" t="t" r="r" b="b"/>
            <a:pathLst>
              <a:path w="3757758" h="3757758">
                <a:moveTo>
                  <a:pt x="0" y="0"/>
                </a:moveTo>
                <a:lnTo>
                  <a:pt x="3757758" y="0"/>
                </a:lnTo>
                <a:lnTo>
                  <a:pt x="3757758" y="3757758"/>
                </a:lnTo>
                <a:lnTo>
                  <a:pt x="0" y="375775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6688729" y="885610"/>
            <a:ext cx="4255221" cy="4105490"/>
          </a:xfrm>
          <a:custGeom>
            <a:avLst/>
            <a:gdLst/>
            <a:ahLst/>
            <a:cxnLst/>
            <a:rect l="l" t="t" r="r" b="b"/>
            <a:pathLst>
              <a:path w="3757758" h="3757758">
                <a:moveTo>
                  <a:pt x="0" y="0"/>
                </a:moveTo>
                <a:lnTo>
                  <a:pt x="3757758" y="0"/>
                </a:lnTo>
                <a:lnTo>
                  <a:pt x="3757758" y="3757758"/>
                </a:lnTo>
                <a:lnTo>
                  <a:pt x="0" y="375775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7F2FAC2-7276-5129-91F2-413CAA2FC5B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43859" y="885610"/>
            <a:ext cx="4224741" cy="423086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C5C6952-1DDF-064C-06D0-283DFCFBA5E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62200" y="5341621"/>
            <a:ext cx="4511040" cy="450447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FF1CFAF-D605-F934-795E-F345CC4DA0C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96200" y="5318761"/>
            <a:ext cx="4255221" cy="4292548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1600200" y="1562100"/>
            <a:ext cx="14771737" cy="608987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2800"/>
              </a:lnSpc>
              <a:spcBef>
                <a:spcPct val="0"/>
              </a:spcBef>
            </a:pPr>
            <a:r>
              <a:rPr lang="en-US" sz="2000" dirty="0">
                <a:solidFill>
                  <a:srgbClr val="000000"/>
                </a:solidFill>
                <a:latin typeface="Helvetica Now"/>
                <a:ea typeface="Helvetica Now"/>
                <a:cs typeface="Helvetica Now"/>
                <a:sym typeface="Helvetica Now"/>
              </a:rPr>
              <a:t>Primary Text: </a:t>
            </a:r>
          </a:p>
          <a:p>
            <a:pPr algn="l">
              <a:lnSpc>
                <a:spcPts val="2800"/>
              </a:lnSpc>
              <a:spcBef>
                <a:spcPct val="0"/>
              </a:spcBef>
            </a:pPr>
            <a:r>
              <a:rPr lang="en-US" sz="2000" dirty="0">
                <a:solidFill>
                  <a:srgbClr val="000000"/>
                </a:solidFill>
                <a:latin typeface="Helvetica Now"/>
                <a:ea typeface="Helvetica Now"/>
                <a:cs typeface="Helvetica Now"/>
                <a:sym typeface="Helvetica Now"/>
              </a:rPr>
              <a:t>Any business can move two steps ahead with an early boost. Choose a Welcome Gift worth up to ₹35,000* with American Express® Platinum Corporate Card.</a:t>
            </a:r>
          </a:p>
          <a:p>
            <a:pPr algn="l">
              <a:lnSpc>
                <a:spcPts val="2800"/>
              </a:lnSpc>
              <a:spcBef>
                <a:spcPct val="0"/>
              </a:spcBef>
            </a:pPr>
            <a:endParaRPr lang="en-US" sz="2000" dirty="0">
              <a:solidFill>
                <a:srgbClr val="000000"/>
              </a:solidFill>
              <a:latin typeface="Helvetica Now"/>
              <a:ea typeface="Helvetica Now"/>
              <a:cs typeface="Helvetica Now"/>
              <a:sym typeface="Helvetica Now"/>
            </a:endParaRPr>
          </a:p>
          <a:p>
            <a:pPr algn="l">
              <a:lnSpc>
                <a:spcPts val="2800"/>
              </a:lnSpc>
              <a:spcBef>
                <a:spcPct val="0"/>
              </a:spcBef>
            </a:pPr>
            <a:r>
              <a:rPr lang="en-US" sz="2000" dirty="0">
                <a:solidFill>
                  <a:srgbClr val="000000"/>
                </a:solidFill>
                <a:latin typeface="Helvetica Now"/>
                <a:ea typeface="Helvetica Now"/>
                <a:cs typeface="Helvetica Now"/>
                <a:sym typeface="Helvetica Now"/>
              </a:rPr>
              <a:t>What’s more for your business to scale up?</a:t>
            </a:r>
          </a:p>
          <a:p>
            <a:pPr>
              <a:lnSpc>
                <a:spcPts val="2800"/>
              </a:lnSpc>
              <a:spcBef>
                <a:spcPct val="0"/>
              </a:spcBef>
            </a:pPr>
            <a:endParaRPr lang="en-US" sz="2000" dirty="0">
              <a:solidFill>
                <a:srgbClr val="000000"/>
              </a:solidFill>
              <a:latin typeface="Helvetica Now"/>
              <a:ea typeface="Helvetica Now"/>
              <a:cs typeface="Helvetica Now"/>
              <a:sym typeface="Helvetica Now"/>
            </a:endParaRPr>
          </a:p>
          <a:p>
            <a:pPr>
              <a:lnSpc>
                <a:spcPts val="2800"/>
              </a:lnSpc>
              <a:spcBef>
                <a:spcPct val="0"/>
              </a:spcBef>
            </a:pPr>
            <a:r>
              <a:rPr lang="en-US" sz="2000" dirty="0">
                <a:solidFill>
                  <a:srgbClr val="000000"/>
                </a:solidFill>
                <a:latin typeface="Helvetica Now"/>
                <a:ea typeface="Helvetica Now"/>
                <a:cs typeface="Helvetica Now"/>
                <a:sym typeface="Helvetica Now"/>
              </a:rPr>
              <a:t>✔️ Your choice of Welcome Gift worth up to ₹35,000*</a:t>
            </a:r>
          </a:p>
          <a:p>
            <a:pPr>
              <a:lnSpc>
                <a:spcPts val="2800"/>
              </a:lnSpc>
              <a:spcBef>
                <a:spcPct val="0"/>
              </a:spcBef>
            </a:pPr>
            <a:r>
              <a:rPr lang="en-US" sz="2000" dirty="0">
                <a:solidFill>
                  <a:srgbClr val="000000"/>
                </a:solidFill>
                <a:latin typeface="Helvetica Now"/>
                <a:ea typeface="Helvetica Now"/>
                <a:cs typeface="Helvetica Now"/>
                <a:sym typeface="Helvetica Now"/>
              </a:rPr>
              <a:t>✔️ Greater funds with An additional* line of credit</a:t>
            </a:r>
          </a:p>
          <a:p>
            <a:pPr>
              <a:lnSpc>
                <a:spcPts val="2800"/>
              </a:lnSpc>
              <a:spcBef>
                <a:spcPct val="0"/>
              </a:spcBef>
            </a:pPr>
            <a:r>
              <a:rPr lang="en-US" sz="2000" dirty="0">
                <a:solidFill>
                  <a:srgbClr val="000000"/>
                </a:solidFill>
                <a:latin typeface="Helvetica Now"/>
                <a:ea typeface="Helvetica Now"/>
                <a:cs typeface="Helvetica Now"/>
                <a:sym typeface="Helvetica Now"/>
              </a:rPr>
              <a:t>✔️ Flexibility to pay with up to 51 days* of interest-free credit period</a:t>
            </a:r>
          </a:p>
          <a:p>
            <a:pPr>
              <a:lnSpc>
                <a:spcPts val="2800"/>
              </a:lnSpc>
              <a:spcBef>
                <a:spcPct val="0"/>
              </a:spcBef>
            </a:pPr>
            <a:r>
              <a:rPr lang="en-US" sz="2000" dirty="0">
                <a:solidFill>
                  <a:srgbClr val="000000"/>
                </a:solidFill>
                <a:latin typeface="Helvetica Now"/>
                <a:ea typeface="Helvetica Now"/>
                <a:cs typeface="Helvetica Now"/>
                <a:sym typeface="Helvetica Now"/>
              </a:rPr>
              <a:t>✔️ Comfort at every step with access to 30+ Centurion® Lounges and 1,550 partner lounges worldwide</a:t>
            </a:r>
          </a:p>
          <a:p>
            <a:pPr>
              <a:lnSpc>
                <a:spcPts val="2800"/>
              </a:lnSpc>
              <a:spcBef>
                <a:spcPct val="0"/>
              </a:spcBef>
            </a:pPr>
            <a:r>
              <a:rPr lang="en-US" sz="2000" dirty="0">
                <a:solidFill>
                  <a:srgbClr val="000000"/>
                </a:solidFill>
                <a:latin typeface="Helvetica Now"/>
                <a:ea typeface="Helvetica Now"/>
                <a:cs typeface="Helvetica Now"/>
                <a:sym typeface="Helvetica Now"/>
              </a:rPr>
              <a:t>✔️ Confidence in journeys with 2X Rewards points on booking with Air India</a:t>
            </a:r>
          </a:p>
          <a:p>
            <a:pPr>
              <a:lnSpc>
                <a:spcPts val="2800"/>
              </a:lnSpc>
              <a:spcBef>
                <a:spcPct val="0"/>
              </a:spcBef>
            </a:pPr>
            <a:r>
              <a:rPr lang="en-US" sz="2000" dirty="0">
                <a:solidFill>
                  <a:srgbClr val="000000"/>
                </a:solidFill>
                <a:latin typeface="Helvetica Now"/>
                <a:ea typeface="Helvetica Now"/>
                <a:cs typeface="Helvetica Now"/>
                <a:sym typeface="Helvetica Now"/>
              </a:rPr>
              <a:t>✔️ Reward everyday 5X Rewards points on 200+ e-vouchers like MakeMyTrip, Flipkart, Myntra and more via </a:t>
            </a:r>
            <a:r>
              <a:rPr lang="en-US" sz="2000" dirty="0" err="1">
                <a:solidFill>
                  <a:srgbClr val="000000"/>
                </a:solidFill>
                <a:latin typeface="Helvetica Now"/>
                <a:ea typeface="Helvetica Now"/>
                <a:cs typeface="Helvetica Now"/>
                <a:sym typeface="Helvetica Now"/>
              </a:rPr>
              <a:t>ShopWise</a:t>
            </a:r>
            <a:endParaRPr lang="en-US" sz="2000" dirty="0">
              <a:solidFill>
                <a:srgbClr val="000000"/>
              </a:solidFill>
              <a:latin typeface="Helvetica Now"/>
              <a:ea typeface="Helvetica Now"/>
              <a:cs typeface="Helvetica Now"/>
              <a:sym typeface="Helvetica Now"/>
            </a:endParaRPr>
          </a:p>
          <a:p>
            <a:pPr algn="l">
              <a:lnSpc>
                <a:spcPts val="2800"/>
              </a:lnSpc>
              <a:spcBef>
                <a:spcPct val="0"/>
              </a:spcBef>
            </a:pPr>
            <a:endParaRPr lang="en-US" sz="2000" dirty="0">
              <a:solidFill>
                <a:srgbClr val="000000"/>
              </a:solidFill>
              <a:latin typeface="Helvetica Now"/>
              <a:ea typeface="Helvetica Now"/>
              <a:cs typeface="Helvetica Now"/>
              <a:sym typeface="Helvetica Now"/>
            </a:endParaRPr>
          </a:p>
          <a:p>
            <a:pPr algn="l">
              <a:lnSpc>
                <a:spcPts val="2800"/>
              </a:lnSpc>
              <a:spcBef>
                <a:spcPct val="0"/>
              </a:spcBef>
            </a:pPr>
            <a:r>
              <a:rPr lang="en-US" sz="2000" dirty="0">
                <a:solidFill>
                  <a:srgbClr val="000000"/>
                </a:solidFill>
                <a:latin typeface="Helvetica Now"/>
                <a:ea typeface="Helvetica Now"/>
                <a:cs typeface="Helvetica Now"/>
                <a:sym typeface="Helvetica Now"/>
              </a:rPr>
              <a:t>Apply for the American Express® Platinum Corporate Card today.</a:t>
            </a:r>
          </a:p>
          <a:p>
            <a:pPr algn="l">
              <a:lnSpc>
                <a:spcPts val="2800"/>
              </a:lnSpc>
              <a:spcBef>
                <a:spcPct val="0"/>
              </a:spcBef>
            </a:pPr>
            <a:endParaRPr lang="en-US" sz="2000" dirty="0">
              <a:solidFill>
                <a:srgbClr val="000000"/>
              </a:solidFill>
              <a:latin typeface="Helvetica Now"/>
              <a:ea typeface="Helvetica Now"/>
              <a:cs typeface="Helvetica Now"/>
              <a:sym typeface="Helvetica Now"/>
            </a:endParaRPr>
          </a:p>
          <a:p>
            <a:pPr algn="l">
              <a:lnSpc>
                <a:spcPts val="2800"/>
              </a:lnSpc>
              <a:spcBef>
                <a:spcPct val="0"/>
              </a:spcBef>
            </a:pPr>
            <a:r>
              <a:rPr lang="en-US" sz="2000" dirty="0">
                <a:solidFill>
                  <a:srgbClr val="000000"/>
                </a:solidFill>
                <a:latin typeface="Helvetica Now"/>
                <a:ea typeface="Helvetica Now"/>
                <a:cs typeface="Helvetica Now"/>
                <a:sym typeface="Helvetica Now"/>
              </a:rPr>
              <a:t>Headline: Welcome Gift worth up to ₹35,000*</a:t>
            </a:r>
          </a:p>
          <a:p>
            <a:pPr>
              <a:lnSpc>
                <a:spcPts val="2800"/>
              </a:lnSpc>
              <a:spcBef>
                <a:spcPct val="0"/>
              </a:spcBef>
            </a:pPr>
            <a:r>
              <a:rPr lang="en-US" sz="2000" dirty="0">
                <a:solidFill>
                  <a:srgbClr val="000000"/>
                </a:solidFill>
                <a:latin typeface="Helvetica Now"/>
                <a:ea typeface="Helvetica Now"/>
                <a:cs typeface="Helvetica Now"/>
                <a:sym typeface="Helvetica Now"/>
              </a:rPr>
              <a:t>Description: Business Needs More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8158f467-f592-4f68-b205-41e7c092277d}" enabled="1" method="Standard" siteId="{66295b3b-c4fd-41af-a077-c0ec2a40e369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148</TotalTime>
  <Words>445</Words>
  <Application>Microsoft Office PowerPoint</Application>
  <PresentationFormat>Custom</PresentationFormat>
  <Paragraphs>56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Gotham</vt:lpstr>
      <vt:lpstr>Arial</vt:lpstr>
      <vt:lpstr>Calibri</vt:lpstr>
      <vt:lpstr>Helvetica Now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OOH Captions</dc:title>
  <cp:lastModifiedBy>Sumit Safale</cp:lastModifiedBy>
  <cp:revision>5</cp:revision>
  <dcterms:created xsi:type="dcterms:W3CDTF">2006-08-16T00:00:00Z</dcterms:created>
  <dcterms:modified xsi:type="dcterms:W3CDTF">2026-03-20T06:33:25Z</dcterms:modified>
  <dc:identifier>DAHCgr9jCHw</dc:identifier>
</cp:coreProperties>
</file>